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6" r:id="rId15"/>
    <p:sldId id="307" r:id="rId16"/>
    <p:sldId id="308" r:id="rId17"/>
    <p:sldId id="309" r:id="rId18"/>
    <p:sldId id="311" r:id="rId19"/>
    <p:sldId id="269" r:id="rId20"/>
    <p:sldId id="302" r:id="rId21"/>
    <p:sldId id="272" r:id="rId22"/>
    <p:sldId id="313" r:id="rId23"/>
    <p:sldId id="273" r:id="rId24"/>
    <p:sldId id="274" r:id="rId25"/>
    <p:sldId id="275" r:id="rId26"/>
    <p:sldId id="303" r:id="rId27"/>
    <p:sldId id="304" r:id="rId28"/>
    <p:sldId id="30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5" r:id="rId38"/>
    <p:sldId id="286" r:id="rId39"/>
    <p:sldId id="287" r:id="rId40"/>
    <p:sldId id="288" r:id="rId41"/>
    <p:sldId id="290" r:id="rId42"/>
    <p:sldId id="292" r:id="rId43"/>
    <p:sldId id="293" r:id="rId44"/>
    <p:sldId id="295" r:id="rId45"/>
    <p:sldId id="296" r:id="rId46"/>
    <p:sldId id="312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7" Type="http://schemas.openxmlformats.org/officeDocument/2006/relationships/image" Target="../media/image44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7" Type="http://schemas.openxmlformats.org/officeDocument/2006/relationships/image" Target="../media/image47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36E46-1560-4BAF-8CA9-F134FD734682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30B9F-AC18-4B1E-BC7E-774EA9A1C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48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B270EED-67A5-408A-82F6-F31A76C0FCAE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23" name="Text Box 1"/>
          <p:cNvSpPr txBox="1">
            <a:spLocks noChangeArrowheads="1"/>
          </p:cNvSpPr>
          <p:nvPr/>
        </p:nvSpPr>
        <p:spPr bwMode="auto">
          <a:xfrm>
            <a:off x="2913460" y="11580284"/>
            <a:ext cx="22288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A55FEFE-6337-45D0-9729-6210ED3D47D8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1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76250" y="914400"/>
            <a:ext cx="6096000" cy="4572000"/>
          </a:xfrm>
          <a:solidFill>
            <a:srgbClr val="FFFFFF"/>
          </a:solidFill>
          <a:ln/>
        </p:spPr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D51AB84-FEE3-4EE4-8075-0A29733CF80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355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DE91B17-B27E-4A84-AA5C-F0D8CAF88105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35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D3EC9AC-3B03-4620-A2EE-E819FD71AE0D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560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EA8B7BA-BB61-4BB4-80B9-5F655E1576B6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56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1D6AAFA-7574-44AC-BACC-26D7137789AB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765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947DE8D-14D7-4A0C-B6BC-4266D587CF6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F750D24-10AE-490C-B017-EB94B0A59BCE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969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71947FB-FFA5-42B1-895C-D57965BADF5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97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306680E-7FBA-416B-9119-3456F735323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74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0B14F7-C6C2-4EDE-80E6-16347E47F15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1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5FCB6FC-7A4F-4843-9A1C-85B625C439E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FB785A8-E922-4660-954D-BF2BE5C4CC17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A9145B7-456A-499F-A285-300A6E1BFD2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993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CC57409-6B17-4163-B2C9-E5F93295CEF6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99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6706C2A-CCB2-48EB-BDE8-02BF75595045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98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01F1530-AE03-4821-BEDF-1FF33703BBB4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419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425F4E8-E7CA-4597-9B7E-A97242E454FE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403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13B24FE-C0D2-469E-AEF4-77D6FD5C3D32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D595CEB-D45A-4C49-A541-1A84044682A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8EAB759-F0B5-4C0A-B452-45DAFA018A9A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C724025-153E-4511-B992-1B127ED3600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7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A6A325A-7C03-440F-9742-2A042B7A574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C084632-6D5E-4F24-9E27-A4CA4598EEC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4BEB723-2387-42A9-8EDA-B6C35157A90E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1169018-F72D-4BA0-8AA0-EB9BFAF3AD6A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017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B614574-C451-4823-866B-0B972C825A46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2D1C966-2460-4C70-ABF4-0A9FB51D977D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222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9D77C9F-A387-4176-A5F1-F514F4C7DF63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1602E97-6918-4FC1-98F3-EBD64144F32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427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87F131B-A6F4-4159-BAA2-904464549754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0EF6CAE-F25A-4BA2-BBAC-650200989167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2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C653036-7DA9-4C4A-9592-0A53227C510F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63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D9F1296-1700-45A6-A53C-82DD631B9057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837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A5185A7-230B-4804-9524-51FE4FA338A9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E999A63-C04F-49EE-881F-5A1F5182152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041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AC31A7B-4E5F-4F8B-B523-66749D9AC9F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04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604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6A5BD03-BCFC-4B1C-BCC2-2F8CC2F0E6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451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0F1C49C-C301-4E81-8150-B183E41E0C57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45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645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53466CC-1295-4564-9EE1-7D90AE0EF1B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656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10526B4-7005-4875-BE8C-A0BD3263A9FF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B82F2D7-571C-4BE9-99A4-16C8BC618C57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EFDCDDB-C688-41CD-A366-E02194466AA1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86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BA61C2D-E0FD-4C4A-A92C-276818F8124C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41ECE46-282E-4748-9A4A-8065293FC366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2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1769CDD-32BD-49D6-AE69-058DFD3771CF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5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9D07E82-7698-44A2-9B18-60B06C04A213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06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2C3C229-C673-46FA-9285-15CDF3E7A6CD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475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B7A59F1-4C66-44EC-9CFA-D5A8969D498F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47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747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FB4C0C3-58F9-4F54-BB97-47EB15D62B02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1E78959-DDEB-43DA-8CB9-E015DEF7DCE5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788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8AB48E5-44F4-4B14-9D55-E37C7B37E67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089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22366F3-B0BC-4F06-BA86-39D9BB5961EF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09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809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BE9427A-B734-43DA-B3AA-629A6F9EB34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BB2B18C-BAFC-4283-96F4-AC38F28B8D0A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49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8CEC10B-CDE7-4AAE-9F4F-C536B0DEA7C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704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55EA72D-CDA2-4D64-B933-5CBAAC418EB8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7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870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92DB194-CD33-47EC-BD0B-A3D4BFFD8843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09466F2-9166-468E-8478-B19D119183C8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2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7FBA91C-48AB-4306-ADAF-B631BF357A92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2711001-F169-401D-938B-A25E2E0ED68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3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296670B-49A8-4CC3-B67C-09A6B5C7BFF5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7294D1-A1F9-4A7B-881E-671C78A82459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7D070BF-369A-4387-8266-C04713FA1A38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D85F230-37FD-44BE-83EE-F26593C29982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0103372-D3B4-49C1-A5F2-55EBBAC7A1AA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945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856A5DF-4BAB-44D7-B21B-47C7AD15D0C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70BEB06-68CC-4BB6-A6C6-D22A95AEE82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352D4DE-2726-4200-8160-CCC81EA90FFD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ln/>
        </p:spPr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2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42.wmf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9.w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4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9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41.wmf"/><Relationship Id="rId5" Type="http://schemas.openxmlformats.org/officeDocument/2006/relationships/image" Target="../media/image38.wmf"/><Relationship Id="rId15" Type="http://schemas.openxmlformats.org/officeDocument/2006/relationships/image" Target="../media/image43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40.wmf"/><Relationship Id="rId14" Type="http://schemas.openxmlformats.org/officeDocument/2006/relationships/oleObject" Target="../embeddings/oleObject8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42.wmf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9.wmf"/><Relationship Id="rId12" Type="http://schemas.openxmlformats.org/officeDocument/2006/relationships/oleObject" Target="../embeddings/oleObject14.bin"/><Relationship Id="rId17" Type="http://schemas.openxmlformats.org/officeDocument/2006/relationships/image" Target="../media/image4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6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41.wmf"/><Relationship Id="rId5" Type="http://schemas.openxmlformats.org/officeDocument/2006/relationships/image" Target="../media/image38.wmf"/><Relationship Id="rId15" Type="http://schemas.openxmlformats.org/officeDocument/2006/relationships/image" Target="../media/image43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40.wmf"/><Relationship Id="rId14" Type="http://schemas.openxmlformats.org/officeDocument/2006/relationships/oleObject" Target="../embeddings/oleObject15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/>
          <p:cNvSpPr txBox="1">
            <a:spLocks noChangeArrowheads="1"/>
          </p:cNvSpPr>
          <p:nvPr/>
        </p:nvSpPr>
        <p:spPr bwMode="auto">
          <a:xfrm>
            <a:off x="304800" y="1905000"/>
            <a:ext cx="8839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IE" sz="3600" dirty="0">
                <a:solidFill>
                  <a:srgbClr val="000000"/>
                </a:solidFill>
              </a:rPr>
              <a:t>Image </a:t>
            </a:r>
            <a:r>
              <a:rPr lang="en-IE" sz="3600" dirty="0" smtClean="0">
                <a:solidFill>
                  <a:srgbClr val="000000"/>
                </a:solidFill>
              </a:rPr>
              <a:t>Processing(Image Compression)</a:t>
            </a:r>
            <a:r>
              <a:rPr lang="en-IE" sz="3600" dirty="0">
                <a:solidFill>
                  <a:srgbClr val="000000"/>
                </a:solidFill>
              </a:rPr>
              <a:t/>
            </a:r>
            <a:br>
              <a:rPr lang="en-IE" sz="3600" dirty="0">
                <a:solidFill>
                  <a:srgbClr val="000000"/>
                </a:solidFill>
              </a:rPr>
            </a:br>
            <a:r>
              <a:rPr lang="en-IE" sz="3600" dirty="0">
                <a:solidFill>
                  <a:srgbClr val="000000"/>
                </a:solidFill>
              </a:rPr>
              <a:t> </a:t>
            </a:r>
            <a:r>
              <a:rPr lang="en-IE" sz="3600" dirty="0" smtClean="0">
                <a:solidFill>
                  <a:srgbClr val="000000"/>
                </a:solidFill>
              </a:rPr>
              <a:t>Lecture: 4</a:t>
            </a:r>
            <a:endParaRPr lang="en-IE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6727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 Coding Redundancy </a:t>
            </a:r>
          </a:p>
        </p:txBody>
      </p:sp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1525588"/>
            <a:ext cx="9034462" cy="485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934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 Huffman coding</a:t>
            </a:r>
          </a:p>
        </p:txBody>
      </p:sp>
      <p:sp>
        <p:nvSpPr>
          <p:cNvPr id="24579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768600"/>
            <a:ext cx="8623300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56828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 Huffman coding</a:t>
            </a:r>
          </a:p>
        </p:txBody>
      </p:sp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1385888"/>
            <a:ext cx="9043988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60715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 Huffman coding</a:t>
            </a:r>
          </a:p>
        </p:txBody>
      </p:sp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86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1198563"/>
            <a:ext cx="9051925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867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5599113"/>
            <a:ext cx="698817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2597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Error Free Compression Technique</a:t>
            </a:r>
          </a:p>
          <a:p>
            <a:r>
              <a:rPr lang="en-US" sz="2800" dirty="0"/>
              <a:t>Remove Inter-pixel redundancy</a:t>
            </a:r>
          </a:p>
          <a:p>
            <a:r>
              <a:rPr lang="en-US" sz="2800" dirty="0"/>
              <a:t>Requires no priori knowledge of probability distribution of pixels</a:t>
            </a:r>
          </a:p>
          <a:p>
            <a:r>
              <a:rPr lang="en-US" sz="2800" dirty="0"/>
              <a:t>Assigns fixed length code words to variable length sequences</a:t>
            </a:r>
          </a:p>
          <a:p>
            <a:r>
              <a:rPr lang="en-US" sz="2800" dirty="0"/>
              <a:t>Patented Algorithm US 4,558,302</a:t>
            </a:r>
          </a:p>
          <a:p>
            <a:r>
              <a:rPr lang="en-US" sz="2800" dirty="0"/>
              <a:t>Included in GIF and TIFF and PDF file formats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 dirty="0">
                <a:solidFill>
                  <a:srgbClr val="FFFFFF"/>
                </a:solidFill>
              </a:rPr>
              <a:t> </a:t>
            </a:r>
            <a:r>
              <a:rPr lang="en-US" sz="4000" dirty="0"/>
              <a:t>Fixed Length: LZW Coding</a:t>
            </a:r>
            <a:endParaRPr lang="en-IE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00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876800"/>
          </a:xfrm>
        </p:spPr>
        <p:txBody>
          <a:bodyPr>
            <a:noAutofit/>
          </a:bodyPr>
          <a:lstStyle/>
          <a:p>
            <a:r>
              <a:rPr lang="en-US" sz="2400" u="sng" dirty="0"/>
              <a:t>Coding Technique</a:t>
            </a:r>
          </a:p>
          <a:p>
            <a:pPr lvl="1"/>
            <a:r>
              <a:rPr lang="en-US" sz="2400" dirty="0"/>
              <a:t>A codebook or a dictionary has to be constructed</a:t>
            </a:r>
          </a:p>
          <a:p>
            <a:pPr lvl="1">
              <a:buFontTx/>
              <a:buNone/>
            </a:pPr>
            <a:endParaRPr lang="en-US" sz="900" dirty="0"/>
          </a:p>
          <a:p>
            <a:pPr lvl="1"/>
            <a:r>
              <a:rPr lang="en-US" sz="2400" dirty="0"/>
              <a:t>For an 8-bit monochrome image, the first 256 entries are assigned to the gray levels 0,1,2,..,255.</a:t>
            </a:r>
          </a:p>
          <a:p>
            <a:pPr lvl="1">
              <a:buFontTx/>
              <a:buNone/>
            </a:pPr>
            <a:endParaRPr lang="en-US" sz="1100" dirty="0"/>
          </a:p>
          <a:p>
            <a:pPr lvl="1"/>
            <a:r>
              <a:rPr lang="en-US" sz="2400" dirty="0"/>
              <a:t>As the encoder examines image pixels, gray level sequences that are not in the dictionary are assigned to a new entry.</a:t>
            </a:r>
          </a:p>
          <a:p>
            <a:pPr lvl="1">
              <a:buFontTx/>
              <a:buNone/>
            </a:pPr>
            <a:endParaRPr lang="en-US" sz="600" dirty="0"/>
          </a:p>
          <a:p>
            <a:pPr lvl="1"/>
            <a:r>
              <a:rPr lang="en-US" sz="2400" dirty="0"/>
              <a:t>For instance sequence 255-255 can be assigned to entry 256, the address following the locations reserved for gray levels 0 to 255.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4000" dirty="0" smtClean="0"/>
              <a:t>LZW </a:t>
            </a:r>
            <a:r>
              <a:rPr lang="en-US" sz="4000" dirty="0"/>
              <a:t>Coding</a:t>
            </a:r>
            <a:endParaRPr lang="en-IE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86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u="sng"/>
              <a:t>Example</a:t>
            </a:r>
          </a:p>
          <a:p>
            <a:pPr>
              <a:buFontTx/>
              <a:buNone/>
            </a:pPr>
            <a:r>
              <a:rPr lang="en-US"/>
              <a:t>		</a:t>
            </a:r>
            <a:r>
              <a:rPr lang="en-US" sz="1800"/>
              <a:t>Consider the following 4 x 4 8 bit image</a:t>
            </a:r>
          </a:p>
          <a:p>
            <a:pPr>
              <a:buFontTx/>
              <a:buNone/>
            </a:pPr>
            <a:r>
              <a:rPr lang="en-US" sz="1800"/>
              <a:t>		39   39   126   126</a:t>
            </a:r>
          </a:p>
          <a:p>
            <a:pPr>
              <a:buFontTx/>
              <a:buNone/>
            </a:pPr>
            <a:r>
              <a:rPr lang="en-US" sz="1800"/>
              <a:t>		39   39   126   126</a:t>
            </a:r>
          </a:p>
          <a:p>
            <a:pPr>
              <a:buFontTx/>
              <a:buNone/>
            </a:pPr>
            <a:r>
              <a:rPr lang="en-US" sz="1800"/>
              <a:t>		39   39   126   126</a:t>
            </a:r>
          </a:p>
          <a:p>
            <a:pPr>
              <a:buFontTx/>
              <a:buNone/>
            </a:pPr>
            <a:r>
              <a:rPr lang="en-US" sz="1800"/>
              <a:t>		39   39   126   126</a:t>
            </a:r>
          </a:p>
        </p:txBody>
      </p:sp>
      <p:graphicFrame>
        <p:nvGraphicFramePr>
          <p:cNvPr id="455734" name="Group 54"/>
          <p:cNvGraphicFramePr>
            <a:graphicFrameLocks noGrp="1"/>
          </p:cNvGraphicFramePr>
          <p:nvPr/>
        </p:nvGraphicFramePr>
        <p:xfrm>
          <a:off x="1066800" y="8834438"/>
          <a:ext cx="2503488" cy="5181600"/>
        </p:xfrm>
        <a:graphic>
          <a:graphicData uri="http://schemas.openxmlformats.org/drawingml/2006/table">
            <a:tbl>
              <a:tblPr/>
              <a:tblGrid>
                <a:gridCol w="1252538"/>
                <a:gridCol w="1250950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455738" name="Group 58"/>
          <p:cNvGrpSpPr>
            <a:grpSpLocks/>
          </p:cNvGrpSpPr>
          <p:nvPr/>
        </p:nvGrpSpPr>
        <p:grpSpPr bwMode="auto">
          <a:xfrm>
            <a:off x="6173788" y="2327275"/>
            <a:ext cx="2686050" cy="2546350"/>
            <a:chOff x="3889" y="1466"/>
            <a:chExt cx="1692" cy="1604"/>
          </a:xfrm>
        </p:grpSpPr>
        <p:sp>
          <p:nvSpPr>
            <p:cNvPr id="455735" name="Rectangle 55"/>
            <p:cNvSpPr>
              <a:spLocks noChangeArrowheads="1"/>
            </p:cNvSpPr>
            <p:nvPr/>
          </p:nvSpPr>
          <p:spPr bwMode="auto">
            <a:xfrm>
              <a:off x="3889" y="1466"/>
              <a:ext cx="1637" cy="23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 b="1"/>
                <a:t>Dictionary Location          Entry</a:t>
              </a:r>
            </a:p>
          </p:txBody>
        </p:sp>
        <p:sp>
          <p:nvSpPr>
            <p:cNvPr id="455736" name="Rectangle 56"/>
            <p:cNvSpPr>
              <a:spLocks noChangeArrowheads="1"/>
            </p:cNvSpPr>
            <p:nvPr/>
          </p:nvSpPr>
          <p:spPr bwMode="auto">
            <a:xfrm>
              <a:off x="3889" y="1711"/>
              <a:ext cx="1643" cy="120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455737" name="Text Box 57"/>
            <p:cNvSpPr txBox="1">
              <a:spLocks noChangeArrowheads="1"/>
            </p:cNvSpPr>
            <p:nvPr/>
          </p:nvSpPr>
          <p:spPr bwMode="auto">
            <a:xfrm>
              <a:off x="4025" y="1780"/>
              <a:ext cx="1556" cy="1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457200" indent="-4572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914400" indent="-4572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371600" indent="-4572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828800" indent="-4572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286000" indent="-4572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743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3200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657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41148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600">
                  <a:solidFill>
                    <a:schemeClr val="bg1"/>
                  </a:solidFill>
                </a:rPr>
                <a:t>0			0</a:t>
              </a:r>
            </a:p>
            <a:p>
              <a:r>
                <a:rPr lang="en-US" sz="1600">
                  <a:solidFill>
                    <a:schemeClr val="bg1"/>
                  </a:solidFill>
                </a:rPr>
                <a:t>1			1</a:t>
              </a:r>
            </a:p>
            <a:p>
              <a:r>
                <a:rPr lang="en-US" sz="1600">
                  <a:solidFill>
                    <a:schemeClr val="bg1"/>
                  </a:solidFill>
                </a:rPr>
                <a:t>.			.</a:t>
              </a:r>
            </a:p>
            <a:p>
              <a:r>
                <a:rPr lang="en-US" sz="1600">
                  <a:solidFill>
                    <a:schemeClr val="bg1"/>
                  </a:solidFill>
                </a:rPr>
                <a:t>255			255</a:t>
              </a:r>
            </a:p>
            <a:p>
              <a:r>
                <a:rPr lang="en-US" sz="1600">
                  <a:solidFill>
                    <a:schemeClr val="bg1"/>
                  </a:solidFill>
                </a:rPr>
                <a:t>256			-</a:t>
              </a:r>
            </a:p>
            <a:p>
              <a:pPr>
                <a:buFontTx/>
                <a:buAutoNum type="arabicPlain" startAt="256"/>
              </a:pPr>
              <a:endParaRPr lang="en-US" sz="1600">
                <a:solidFill>
                  <a:schemeClr val="bg1"/>
                </a:solidFill>
              </a:endParaRPr>
            </a:p>
            <a:p>
              <a:r>
                <a:rPr lang="en-US" sz="1600">
                  <a:solidFill>
                    <a:schemeClr val="bg1"/>
                  </a:solidFill>
                </a:rPr>
                <a:t>511			-</a:t>
              </a:r>
            </a:p>
            <a:p>
              <a:pPr lvl="4">
                <a:buFontTx/>
                <a:buAutoNum type="arabicPlain"/>
              </a:pPr>
              <a:endParaRPr 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455739" name="Text Box 59"/>
          <p:cNvSpPr txBox="1">
            <a:spLocks noChangeArrowheads="1"/>
          </p:cNvSpPr>
          <p:nvPr/>
        </p:nvSpPr>
        <p:spPr bwMode="auto">
          <a:xfrm>
            <a:off x="6769100" y="4737100"/>
            <a:ext cx="15954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Initial Dictionary</a:t>
            </a:r>
          </a:p>
        </p:txBody>
      </p:sp>
      <p:sp>
        <p:nvSpPr>
          <p:cNvPr id="12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4000" dirty="0" smtClean="0"/>
              <a:t>LZW </a:t>
            </a:r>
            <a:r>
              <a:rPr lang="en-US" sz="4000" dirty="0"/>
              <a:t>Coding</a:t>
            </a:r>
            <a:endParaRPr lang="en-IE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4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Tx/>
              <a:buNone/>
            </a:pPr>
            <a:r>
              <a:rPr lang="en-US" sz="1800" dirty="0"/>
              <a:t>39   39   126   126</a:t>
            </a:r>
          </a:p>
          <a:p>
            <a:pPr marL="609600" indent="-609600">
              <a:buFontTx/>
              <a:buNone/>
            </a:pPr>
            <a:r>
              <a:rPr lang="en-US" sz="1800" dirty="0"/>
              <a:t>39   39   126   126</a:t>
            </a:r>
          </a:p>
          <a:p>
            <a:pPr marL="609600" indent="-609600">
              <a:buFontTx/>
              <a:buNone/>
            </a:pPr>
            <a:r>
              <a:rPr lang="en-US" sz="1800" dirty="0"/>
              <a:t>39   39   126   126</a:t>
            </a:r>
          </a:p>
          <a:p>
            <a:pPr marL="609600" indent="-609600">
              <a:buFontTx/>
              <a:buNone/>
            </a:pPr>
            <a:r>
              <a:rPr lang="en-US" sz="1800" dirty="0"/>
              <a:t>39   39   126   126	</a:t>
            </a:r>
          </a:p>
          <a:p>
            <a:pPr marL="609600" indent="-609600">
              <a:buFontTx/>
              <a:buNone/>
            </a:pPr>
            <a:endParaRPr lang="en-US" sz="1800" dirty="0"/>
          </a:p>
          <a:p>
            <a:pPr marL="609600" indent="-609600">
              <a:buFontTx/>
              <a:buNone/>
            </a:pPr>
            <a:endParaRPr lang="en-US" sz="1800" dirty="0"/>
          </a:p>
          <a:p>
            <a:pPr marL="609600" indent="-609600">
              <a:buFontTx/>
              <a:buNone/>
            </a:pPr>
            <a:endParaRPr lang="en-US" sz="1800" dirty="0"/>
          </a:p>
        </p:txBody>
      </p:sp>
      <p:sp>
        <p:nvSpPr>
          <p:cNvPr id="456708" name="Text Box 4"/>
          <p:cNvSpPr txBox="1">
            <a:spLocks noChangeArrowheads="1"/>
          </p:cNvSpPr>
          <p:nvPr/>
        </p:nvSpPr>
        <p:spPr bwMode="auto">
          <a:xfrm>
            <a:off x="3086100" y="2032000"/>
            <a:ext cx="566520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Is 39 in the dictionary……..Yes</a:t>
            </a:r>
          </a:p>
          <a:p>
            <a:pPr>
              <a:buFontTx/>
              <a:buChar char="•"/>
            </a:pPr>
            <a:r>
              <a:rPr lang="en-US" sz="2400" dirty="0"/>
              <a:t>What about 39-39………….No</a:t>
            </a:r>
          </a:p>
          <a:p>
            <a:pPr>
              <a:buFontTx/>
              <a:buChar char="•"/>
            </a:pPr>
            <a:r>
              <a:rPr lang="en-US" sz="2400" dirty="0"/>
              <a:t>Then add 39-39 in entry 256</a:t>
            </a:r>
          </a:p>
          <a:p>
            <a:pPr>
              <a:buFontTx/>
              <a:buChar char="•"/>
            </a:pPr>
            <a:r>
              <a:rPr lang="en-US" sz="2400" dirty="0"/>
              <a:t>And output the last recognized symbol…39</a:t>
            </a:r>
          </a:p>
        </p:txBody>
      </p:sp>
      <p:grpSp>
        <p:nvGrpSpPr>
          <p:cNvPr id="456709" name="Group 5"/>
          <p:cNvGrpSpPr>
            <a:grpSpLocks/>
          </p:cNvGrpSpPr>
          <p:nvPr/>
        </p:nvGrpSpPr>
        <p:grpSpPr bwMode="auto">
          <a:xfrm>
            <a:off x="333375" y="3649663"/>
            <a:ext cx="2686050" cy="2546350"/>
            <a:chOff x="3889" y="1466"/>
            <a:chExt cx="1692" cy="1604"/>
          </a:xfrm>
        </p:grpSpPr>
        <p:sp>
          <p:nvSpPr>
            <p:cNvPr id="456710" name="Rectangle 6"/>
            <p:cNvSpPr>
              <a:spLocks noChangeArrowheads="1"/>
            </p:cNvSpPr>
            <p:nvPr/>
          </p:nvSpPr>
          <p:spPr bwMode="auto">
            <a:xfrm>
              <a:off x="3889" y="1466"/>
              <a:ext cx="1637" cy="23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 b="1"/>
                <a:t>Dictionary Location          Entry</a:t>
              </a:r>
            </a:p>
          </p:txBody>
        </p:sp>
        <p:sp>
          <p:nvSpPr>
            <p:cNvPr id="456711" name="Rectangle 7"/>
            <p:cNvSpPr>
              <a:spLocks noChangeArrowheads="1"/>
            </p:cNvSpPr>
            <p:nvPr/>
          </p:nvSpPr>
          <p:spPr bwMode="auto">
            <a:xfrm>
              <a:off x="3889" y="1711"/>
              <a:ext cx="1643" cy="120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456712" name="Text Box 8"/>
            <p:cNvSpPr txBox="1">
              <a:spLocks noChangeArrowheads="1"/>
            </p:cNvSpPr>
            <p:nvPr/>
          </p:nvSpPr>
          <p:spPr bwMode="auto">
            <a:xfrm>
              <a:off x="4025" y="1780"/>
              <a:ext cx="1556" cy="1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457200" indent="-4572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914400" indent="-4572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371600" indent="-4572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828800" indent="-4572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286000" indent="-4572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743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3200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657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41148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</a:rPr>
                <a:t>0			0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1			1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.			.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255			255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256			-</a:t>
              </a:r>
            </a:p>
            <a:p>
              <a:pPr>
                <a:buFontTx/>
                <a:buAutoNum type="arabicPlain" startAt="256"/>
              </a:pPr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511			-</a:t>
              </a:r>
            </a:p>
            <a:p>
              <a:pPr lvl="4">
                <a:buFontTx/>
                <a:buAutoNum type="arabicPlain"/>
              </a:pP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6715" name="Freeform 11"/>
          <p:cNvSpPr>
            <a:spLocks/>
          </p:cNvSpPr>
          <p:nvPr/>
        </p:nvSpPr>
        <p:spPr bwMode="auto">
          <a:xfrm>
            <a:off x="2824163" y="3013075"/>
            <a:ext cx="4852987" cy="2244725"/>
          </a:xfrm>
          <a:custGeom>
            <a:avLst/>
            <a:gdLst>
              <a:gd name="T0" fmla="*/ 2567 w 3057"/>
              <a:gd name="T1" fmla="*/ 0 h 1414"/>
              <a:gd name="T2" fmla="*/ 2629 w 3057"/>
              <a:gd name="T3" fmla="*/ 427 h 1414"/>
              <a:gd name="T4" fmla="*/ 0 w 3057"/>
              <a:gd name="T5" fmla="*/ 1414 h 1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57" h="1414">
                <a:moveTo>
                  <a:pt x="2567" y="0"/>
                </a:moveTo>
                <a:cubicBezTo>
                  <a:pt x="2812" y="95"/>
                  <a:pt x="3057" y="191"/>
                  <a:pt x="2629" y="427"/>
                </a:cubicBezTo>
                <a:cubicBezTo>
                  <a:pt x="2201" y="663"/>
                  <a:pt x="438" y="1250"/>
                  <a:pt x="0" y="1414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6716" name="Text Box 12"/>
          <p:cNvSpPr txBox="1">
            <a:spLocks noChangeArrowheads="1"/>
          </p:cNvSpPr>
          <p:nvPr/>
        </p:nvSpPr>
        <p:spPr bwMode="auto">
          <a:xfrm>
            <a:off x="2198688" y="5143500"/>
            <a:ext cx="5984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FFFF66"/>
                </a:solidFill>
              </a:rPr>
              <a:t>39-39</a:t>
            </a:r>
          </a:p>
        </p:txBody>
      </p:sp>
      <p:sp>
        <p:nvSpPr>
          <p:cNvPr id="1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4000" dirty="0" smtClean="0"/>
              <a:t>LZW </a:t>
            </a:r>
            <a:r>
              <a:rPr lang="en-US" sz="4000" dirty="0"/>
              <a:t>Coding</a:t>
            </a:r>
            <a:endParaRPr lang="en-IE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53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7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64" y="1524000"/>
            <a:ext cx="7758136" cy="4718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4000" dirty="0" smtClean="0"/>
              <a:t>LZW </a:t>
            </a:r>
            <a:r>
              <a:rPr lang="en-US" sz="4000" dirty="0"/>
              <a:t>Coding</a:t>
            </a:r>
            <a:endParaRPr lang="en-IE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33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 dirty="0">
                <a:solidFill>
                  <a:srgbClr val="FFFFFF"/>
                </a:solidFill>
              </a:rPr>
              <a:t> </a:t>
            </a:r>
            <a:r>
              <a:rPr lang="en-IE" sz="4000" dirty="0" err="1">
                <a:solidFill>
                  <a:srgbClr val="FFFFFF"/>
                </a:solidFill>
              </a:rPr>
              <a:t>Interpixel</a:t>
            </a:r>
            <a:r>
              <a:rPr lang="en-IE" sz="4000" dirty="0">
                <a:solidFill>
                  <a:srgbClr val="FFFFFF"/>
                </a:solidFill>
              </a:rPr>
              <a:t> / </a:t>
            </a:r>
            <a:r>
              <a:rPr lang="en-IE" sz="4000" dirty="0" err="1">
                <a:solidFill>
                  <a:srgbClr val="FFFFFF"/>
                </a:solidFill>
              </a:rPr>
              <a:t>Interframe</a:t>
            </a:r>
            <a:r>
              <a:rPr lang="en-IE" sz="4000" dirty="0">
                <a:solidFill>
                  <a:srgbClr val="FFFFFF"/>
                </a:solidFill>
              </a:rPr>
              <a:t> Redundancy</a:t>
            </a:r>
          </a:p>
        </p:txBody>
      </p:sp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14400"/>
            <a:ext cx="8924925" cy="561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75346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Why we need image compression? </a:t>
            </a:r>
          </a:p>
        </p:txBody>
      </p:sp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1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1519238"/>
            <a:ext cx="89789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1021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30" b="30318"/>
          <a:stretch>
            <a:fillRect/>
          </a:stretch>
        </p:blipFill>
        <p:spPr bwMode="auto">
          <a:xfrm>
            <a:off x="4125912" y="1648203"/>
            <a:ext cx="4713288" cy="4219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6965" name="Text Box 5"/>
          <p:cNvSpPr txBox="1">
            <a:spLocks noChangeArrowheads="1"/>
          </p:cNvSpPr>
          <p:nvPr/>
        </p:nvSpPr>
        <p:spPr bwMode="auto">
          <a:xfrm>
            <a:off x="381000" y="1841480"/>
            <a:ext cx="400526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Here the two pictures have </a:t>
            </a:r>
          </a:p>
          <a:p>
            <a:r>
              <a:rPr lang="en-US" sz="2400" dirty="0"/>
              <a:t>Approximately the same </a:t>
            </a:r>
          </a:p>
          <a:p>
            <a:r>
              <a:rPr lang="en-US" sz="2400" dirty="0"/>
              <a:t>Histogram.</a:t>
            </a:r>
          </a:p>
          <a:p>
            <a:endParaRPr lang="en-US" sz="2400" dirty="0"/>
          </a:p>
          <a:p>
            <a:r>
              <a:rPr lang="en-US" sz="2400" dirty="0"/>
              <a:t>We must exploit Pixel </a:t>
            </a:r>
          </a:p>
          <a:p>
            <a:r>
              <a:rPr lang="en-US" sz="2400" dirty="0"/>
              <a:t>Dependencies.</a:t>
            </a:r>
          </a:p>
          <a:p>
            <a:endParaRPr lang="en-US" sz="2400" dirty="0"/>
          </a:p>
          <a:p>
            <a:r>
              <a:rPr lang="en-US" sz="2400" dirty="0"/>
              <a:t>Each pixel can be estimated </a:t>
            </a:r>
          </a:p>
          <a:p>
            <a:r>
              <a:rPr lang="en-US" sz="2400" dirty="0"/>
              <a:t>From its neighbors.</a:t>
            </a: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 dirty="0">
                <a:solidFill>
                  <a:srgbClr val="FFFFFF"/>
                </a:solidFill>
              </a:rPr>
              <a:t> </a:t>
            </a:r>
            <a:r>
              <a:rPr lang="en-IE" sz="4000" dirty="0" err="1">
                <a:solidFill>
                  <a:srgbClr val="FFFFFF"/>
                </a:solidFill>
              </a:rPr>
              <a:t>Interpixel</a:t>
            </a:r>
            <a:r>
              <a:rPr lang="en-IE" sz="4000" dirty="0">
                <a:solidFill>
                  <a:srgbClr val="FFFFFF"/>
                </a:solidFill>
              </a:rPr>
              <a:t> / </a:t>
            </a:r>
            <a:r>
              <a:rPr lang="en-IE" sz="4000" dirty="0" err="1">
                <a:solidFill>
                  <a:srgbClr val="FFFFFF"/>
                </a:solidFill>
              </a:rPr>
              <a:t>Interframe</a:t>
            </a:r>
            <a:r>
              <a:rPr lang="en-IE" sz="4000" dirty="0">
                <a:solidFill>
                  <a:srgbClr val="FFFFFF"/>
                </a:solidFill>
              </a:rPr>
              <a:t> Redundancy</a:t>
            </a:r>
          </a:p>
        </p:txBody>
      </p:sp>
    </p:spTree>
    <p:extLst>
      <p:ext uri="{BB962C8B-B14F-4D97-AF65-F5344CB8AC3E}">
        <p14:creationId xmlns:p14="http://schemas.microsoft.com/office/powerpoint/2010/main" val="296096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 Run Length Coding</a:t>
            </a:r>
          </a:p>
        </p:txBody>
      </p:sp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686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2"/>
          <a:stretch/>
        </p:blipFill>
        <p:spPr bwMode="auto">
          <a:xfrm>
            <a:off x="533400" y="1374775"/>
            <a:ext cx="8229600" cy="4657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1615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Replace runs of equal brightness values by</a:t>
            </a:r>
          </a:p>
          <a:p>
            <a:pPr lvl="1"/>
            <a:r>
              <a:rPr lang="en-GB" dirty="0">
                <a:latin typeface="Times New Roman" pitchFamily="18" charset="0"/>
                <a:cs typeface="Times New Roman" pitchFamily="18" charset="0"/>
              </a:rPr>
              <a:t>(length of run, value)</a:t>
            </a:r>
          </a:p>
          <a:p>
            <a:pPr lvl="1"/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None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1 2 2 3 3 4 4 4 5 6 5</a:t>
            </a:r>
          </a:p>
          <a:p>
            <a:pPr lvl="1">
              <a:buFont typeface="Wingdings" pitchFamily="2" charset="2"/>
              <a:buNone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(1 1) (2 2) (2 3) (3 4) (1 5) (1 6) (1 5)</a:t>
            </a:r>
          </a:p>
          <a:p>
            <a:pPr lvl="1">
              <a:buFont typeface="Wingdings" pitchFamily="2" charset="2"/>
              <a:buNone/>
            </a:pPr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GB" dirty="0">
                <a:latin typeface="Times New Roman" pitchFamily="18" charset="0"/>
                <a:cs typeface="Times New Roman" pitchFamily="18" charset="0"/>
              </a:rPr>
              <a:t>More use when few brightness values</a:t>
            </a:r>
          </a:p>
          <a:p>
            <a:pPr lvl="2"/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e.g. fax</a:t>
            </a:r>
          </a:p>
          <a:p>
            <a:pPr lvl="1"/>
            <a:endParaRPr lang="en-GB" sz="2400" dirty="0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 Run Length Coding</a:t>
            </a:r>
          </a:p>
        </p:txBody>
      </p:sp>
    </p:spTree>
    <p:extLst>
      <p:ext uri="{BB962C8B-B14F-4D97-AF65-F5344CB8AC3E}">
        <p14:creationId xmlns:p14="http://schemas.microsoft.com/office/powerpoint/2010/main" val="1038208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Psychovisual Redundancy</a:t>
            </a:r>
          </a:p>
        </p:txBody>
      </p:sp>
      <p:sp>
        <p:nvSpPr>
          <p:cNvPr id="38915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89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835150"/>
            <a:ext cx="9007475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60133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Psychovisual Redundancy</a:t>
            </a:r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096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1266825"/>
            <a:ext cx="898842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1375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Psychovisual Redundancy</a:t>
            </a:r>
          </a:p>
        </p:txBody>
      </p:sp>
      <p:sp>
        <p:nvSpPr>
          <p:cNvPr id="43011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30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511300"/>
            <a:ext cx="9024938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2108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8" name="Rectangle 4"/>
          <p:cNvSpPr>
            <a:spLocks noChangeArrowheads="1"/>
          </p:cNvSpPr>
          <p:nvPr/>
        </p:nvSpPr>
        <p:spPr bwMode="auto">
          <a:xfrm>
            <a:off x="685800" y="2438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4400" dirty="0">
              <a:solidFill>
                <a:schemeClr val="tx2"/>
              </a:solidFill>
            </a:endParaRPr>
          </a:p>
        </p:txBody>
      </p:sp>
      <p:graphicFrame>
        <p:nvGraphicFramePr>
          <p:cNvPr id="30310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756349"/>
              </p:ext>
            </p:extLst>
          </p:nvPr>
        </p:nvGraphicFramePr>
        <p:xfrm>
          <a:off x="2688431" y="2620963"/>
          <a:ext cx="4084637" cy="324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Equation" r:id="rId3" imgW="1981080" imgH="1574640" progId="Equation.3">
                  <p:embed/>
                </p:oleObj>
              </mc:Choice>
              <mc:Fallback>
                <p:oleObj name="Equation" r:id="rId3" imgW="1981080" imgH="1574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8431" y="2620963"/>
                        <a:ext cx="4084637" cy="324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3110" name="Text Box 6"/>
          <p:cNvSpPr txBox="1">
            <a:spLocks noChangeArrowheads="1"/>
          </p:cNvSpPr>
          <p:nvPr/>
        </p:nvSpPr>
        <p:spPr bwMode="auto">
          <a:xfrm>
            <a:off x="876300" y="2016125"/>
            <a:ext cx="79629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The error between two functions is given by: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So, the total error between the two images is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root-mean-square error averaged over the whole image is</a:t>
            </a: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sz="4000" dirty="0"/>
              <a:t>Fidelity Criteria</a:t>
            </a:r>
          </a:p>
        </p:txBody>
      </p:sp>
    </p:spTree>
    <p:extLst>
      <p:ext uri="{BB962C8B-B14F-4D97-AF65-F5344CB8AC3E}">
        <p14:creationId xmlns:p14="http://schemas.microsoft.com/office/powerpoint/2010/main" val="345167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closely related objective fidelity criterion is the mean square signal to noise ratio of the compressed-decompressed image</a:t>
            </a:r>
          </a:p>
        </p:txBody>
      </p:sp>
      <p:graphicFrame>
        <p:nvGraphicFramePr>
          <p:cNvPr id="4454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509773"/>
              </p:ext>
            </p:extLst>
          </p:nvPr>
        </p:nvGraphicFramePr>
        <p:xfrm>
          <a:off x="1295400" y="3124200"/>
          <a:ext cx="640471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3" imgW="2133360" imgH="888840" progId="Equation.3">
                  <p:embed/>
                </p:oleObj>
              </mc:Choice>
              <mc:Fallback>
                <p:oleObj name="Equation" r:id="rId3" imgW="213336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124200"/>
                        <a:ext cx="640471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sz="4000" dirty="0"/>
              <a:t>Fidelity Criteria</a:t>
            </a:r>
          </a:p>
        </p:txBody>
      </p:sp>
    </p:spTree>
    <p:extLst>
      <p:ext uri="{BB962C8B-B14F-4D97-AF65-F5344CB8AC3E}">
        <p14:creationId xmlns:p14="http://schemas.microsoft.com/office/powerpoint/2010/main" val="244598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157" name="Group 5"/>
          <p:cNvGrpSpPr>
            <a:grpSpLocks/>
          </p:cNvGrpSpPr>
          <p:nvPr/>
        </p:nvGrpSpPr>
        <p:grpSpPr bwMode="auto">
          <a:xfrm>
            <a:off x="623887" y="2078037"/>
            <a:ext cx="8367713" cy="3408363"/>
            <a:chOff x="611" y="1260"/>
            <a:chExt cx="4756" cy="1751"/>
          </a:xfrm>
        </p:grpSpPr>
        <p:pic>
          <p:nvPicPr>
            <p:cNvPr id="30515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" y="1261"/>
              <a:ext cx="4756" cy="1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5156" name="Rectangle 4"/>
            <p:cNvSpPr>
              <a:spLocks noChangeArrowheads="1"/>
            </p:cNvSpPr>
            <p:nvPr/>
          </p:nvSpPr>
          <p:spPr bwMode="auto">
            <a:xfrm>
              <a:off x="622" y="1260"/>
              <a:ext cx="467" cy="1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sz="4000" dirty="0"/>
              <a:t>Fidelity Criteria</a:t>
            </a:r>
          </a:p>
        </p:txBody>
      </p:sp>
    </p:spTree>
    <p:extLst>
      <p:ext uri="{BB962C8B-B14F-4D97-AF65-F5344CB8AC3E}">
        <p14:creationId xmlns:p14="http://schemas.microsoft.com/office/powerpoint/2010/main" val="47138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Coding</a:t>
            </a:r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436688"/>
            <a:ext cx="8120062" cy="490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1482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 Image Compression </a:t>
            </a:r>
          </a:p>
        </p:txBody>
      </p:sp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1757363"/>
            <a:ext cx="9061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4992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Coding</a:t>
            </a:r>
          </a:p>
        </p:txBody>
      </p:sp>
      <p:sp>
        <p:nvSpPr>
          <p:cNvPr id="47107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71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1355725"/>
            <a:ext cx="7854950" cy="534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8916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Gray Coded Bit Planes</a:t>
            </a:r>
          </a:p>
        </p:txBody>
      </p:sp>
      <p:sp>
        <p:nvSpPr>
          <p:cNvPr id="49155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1452563"/>
            <a:ext cx="781843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8422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Gray Coded Bit Planes</a:t>
            </a:r>
          </a:p>
        </p:txBody>
      </p:sp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120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1260475"/>
            <a:ext cx="80549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073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Image Compression Models</a:t>
            </a:r>
          </a:p>
        </p:txBody>
      </p:sp>
      <p:sp>
        <p:nvSpPr>
          <p:cNvPr id="53251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32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530350"/>
            <a:ext cx="896937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01328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Source Encoder and Decoder Models</a:t>
            </a:r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53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1263650"/>
            <a:ext cx="8339137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1272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Error-Free Compression (Lossless)</a:t>
            </a:r>
          </a:p>
        </p:txBody>
      </p:sp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73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308100"/>
            <a:ext cx="8604250" cy="384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8956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Lossless Predictive Coding Model</a:t>
            </a:r>
          </a:p>
        </p:txBody>
      </p:sp>
      <p:sp>
        <p:nvSpPr>
          <p:cNvPr id="59395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93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1098550"/>
            <a:ext cx="89789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939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4916488"/>
            <a:ext cx="254158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939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88" y="2511425"/>
            <a:ext cx="2881312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939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245100"/>
            <a:ext cx="4352925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0729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Lossy Compression</a:t>
            </a:r>
          </a:p>
        </p:txBody>
      </p:sp>
      <p:sp>
        <p:nvSpPr>
          <p:cNvPr id="63491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34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1312863"/>
            <a:ext cx="8942387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0594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Lossy Compression</a:t>
            </a:r>
          </a:p>
        </p:txBody>
      </p:sp>
      <p:sp>
        <p:nvSpPr>
          <p:cNvPr id="65539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55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1508125"/>
            <a:ext cx="8988425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963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Lossy Compression</a:t>
            </a:r>
          </a:p>
        </p:txBody>
      </p:sp>
      <p:sp>
        <p:nvSpPr>
          <p:cNvPr id="67587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758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600200"/>
            <a:ext cx="8951913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84125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 Lossy Vs. Lossless Compression </a:t>
            </a:r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2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1581150"/>
            <a:ext cx="8969375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4947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Lossy Compression</a:t>
            </a:r>
          </a:p>
        </p:txBody>
      </p:sp>
      <p:sp>
        <p:nvSpPr>
          <p:cNvPr id="69635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0" y="1397000"/>
          <a:ext cx="6324600" cy="39370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54100"/>
                <a:gridCol w="1054100"/>
                <a:gridCol w="1054100"/>
                <a:gridCol w="1054100"/>
                <a:gridCol w="1054100"/>
                <a:gridCol w="1054100"/>
              </a:tblGrid>
              <a:tr h="1004337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4189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/>
                </a:tc>
              </a:tr>
              <a:tr h="4189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</a:tr>
              <a:tr h="4189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/>
                </a:tc>
              </a:tr>
              <a:tr h="4189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</a:tr>
              <a:tr h="4189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</a:t>
                      </a:r>
                      <a:endParaRPr lang="en-US" sz="1800" dirty="0"/>
                    </a:p>
                  </a:txBody>
                  <a:tcPr/>
                </a:tc>
              </a:tr>
              <a:tr h="4189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/>
                    </a:p>
                  </a:txBody>
                  <a:tcPr/>
                </a:tc>
              </a:tr>
              <a:tr h="4189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12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9701" name="Object 3"/>
          <p:cNvGraphicFramePr>
            <a:graphicFrameLocks noChangeAspect="1"/>
          </p:cNvGraphicFramePr>
          <p:nvPr/>
        </p:nvGraphicFramePr>
        <p:xfrm>
          <a:off x="3886200" y="1447800"/>
          <a:ext cx="457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Equation" r:id="rId4" imgW="164957" imgH="241091" progId="Equation.3">
                  <p:embed/>
                </p:oleObj>
              </mc:Choice>
              <mc:Fallback>
                <p:oleObj name="Equation" r:id="rId4" imgW="164957" imgH="2410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447800"/>
                        <a:ext cx="4572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02" name="Object 5"/>
          <p:cNvGraphicFramePr>
            <a:graphicFrameLocks noChangeAspect="1"/>
          </p:cNvGraphicFramePr>
          <p:nvPr/>
        </p:nvGraphicFramePr>
        <p:xfrm>
          <a:off x="2819400" y="1489075"/>
          <a:ext cx="457200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Equation" r:id="rId6" imgW="164957" imgH="203024" progId="Equation.3">
                  <p:embed/>
                </p:oleObj>
              </mc:Choice>
              <mc:Fallback>
                <p:oleObj name="Equation" r:id="rId6" imgW="164957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489075"/>
                        <a:ext cx="457200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03" name="Object 6"/>
          <p:cNvGraphicFramePr>
            <a:graphicFrameLocks noChangeAspect="1"/>
          </p:cNvGraphicFramePr>
          <p:nvPr/>
        </p:nvGraphicFramePr>
        <p:xfrm>
          <a:off x="1951038" y="1608138"/>
          <a:ext cx="411162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Equation" r:id="rId8" imgW="114102" imgH="126780" progId="Equation.3">
                  <p:embed/>
                </p:oleObj>
              </mc:Choice>
              <mc:Fallback>
                <p:oleObj name="Equation" r:id="rId8" imgW="114102" imgH="126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1038" y="1608138"/>
                        <a:ext cx="411162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04" name="Object 7"/>
          <p:cNvGraphicFramePr>
            <a:graphicFrameLocks noChangeAspect="1"/>
          </p:cNvGraphicFramePr>
          <p:nvPr/>
        </p:nvGraphicFramePr>
        <p:xfrm>
          <a:off x="4964113" y="1524000"/>
          <a:ext cx="446087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name="Equation" r:id="rId10" imgW="152268" imgH="203024" progId="Equation.3">
                  <p:embed/>
                </p:oleObj>
              </mc:Choice>
              <mc:Fallback>
                <p:oleObj name="Equation" r:id="rId10" imgW="152268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4113" y="1524000"/>
                        <a:ext cx="446087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05" name="Object 8"/>
          <p:cNvGraphicFramePr>
            <a:graphicFrameLocks noChangeAspect="1"/>
          </p:cNvGraphicFramePr>
          <p:nvPr/>
        </p:nvGraphicFramePr>
        <p:xfrm>
          <a:off x="5878513" y="1524000"/>
          <a:ext cx="446087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Equation" r:id="rId12" imgW="152268" imgH="203024" progId="Equation.3">
                  <p:embed/>
                </p:oleObj>
              </mc:Choice>
              <mc:Fallback>
                <p:oleObj name="Equation" r:id="rId12" imgW="152268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513" y="1524000"/>
                        <a:ext cx="446087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06" name="Object 9"/>
          <p:cNvGraphicFramePr>
            <a:graphicFrameLocks noChangeAspect="1"/>
          </p:cNvGraphicFramePr>
          <p:nvPr/>
        </p:nvGraphicFramePr>
        <p:xfrm>
          <a:off x="6934200" y="1462088"/>
          <a:ext cx="457200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Equation" r:id="rId14" imgW="165028" imgH="228501" progId="Equation.3">
                  <p:embed/>
                </p:oleObj>
              </mc:Choice>
              <mc:Fallback>
                <p:oleObj name="Equation" r:id="rId14" imgW="165028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1462088"/>
                        <a:ext cx="457200" cy="75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07" name="Object 10"/>
          <p:cNvGraphicFramePr>
            <a:graphicFrameLocks noChangeAspect="1"/>
          </p:cNvGraphicFramePr>
          <p:nvPr/>
        </p:nvGraphicFramePr>
        <p:xfrm>
          <a:off x="2438400" y="5410200"/>
          <a:ext cx="457041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Equation" r:id="rId16" imgW="1295400" imgH="228600" progId="Equation.3">
                  <p:embed/>
                </p:oleObj>
              </mc:Choice>
              <mc:Fallback>
                <p:oleObj name="Equation" r:id="rId16" imgW="1295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5410200"/>
                        <a:ext cx="4570413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98404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Lossy Compression</a:t>
            </a:r>
          </a:p>
        </p:txBody>
      </p:sp>
      <p:sp>
        <p:nvSpPr>
          <p:cNvPr id="73731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37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419225"/>
            <a:ext cx="86677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217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Lossy Compression</a:t>
            </a: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78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1447800"/>
            <a:ext cx="8969375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116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Lossy Compression</a:t>
            </a:r>
          </a:p>
        </p:txBody>
      </p:sp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0" y="1397000"/>
          <a:ext cx="6324600" cy="30988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54100"/>
                <a:gridCol w="1054100"/>
                <a:gridCol w="1054100"/>
                <a:gridCol w="1054100"/>
                <a:gridCol w="1054100"/>
                <a:gridCol w="1054100"/>
              </a:tblGrid>
              <a:tr h="1004241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6" marB="45716"/>
                </a:tc>
              </a:tr>
              <a:tr h="41891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-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-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-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45716" marB="45716"/>
                </a:tc>
              </a:tr>
              <a:tr h="41891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45716" marB="45716"/>
                </a:tc>
              </a:tr>
              <a:tr h="41891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T="45716" marB="45716"/>
                </a:tc>
              </a:tr>
              <a:tr h="41891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T="45716" marB="45716"/>
                </a:tc>
              </a:tr>
              <a:tr h="41891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marT="45716" marB="45716"/>
                </a:tc>
              </a:tr>
            </a:tbl>
          </a:graphicData>
        </a:graphic>
      </p:graphicFrame>
      <p:graphicFrame>
        <p:nvGraphicFramePr>
          <p:cNvPr id="79926" name="Object 2"/>
          <p:cNvGraphicFramePr>
            <a:graphicFrameLocks noChangeAspect="1"/>
          </p:cNvGraphicFramePr>
          <p:nvPr/>
        </p:nvGraphicFramePr>
        <p:xfrm>
          <a:off x="3886200" y="1447800"/>
          <a:ext cx="457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" name="Equation" r:id="rId4" imgW="164957" imgH="241091" progId="Equation.3">
                  <p:embed/>
                </p:oleObj>
              </mc:Choice>
              <mc:Fallback>
                <p:oleObj name="Equation" r:id="rId4" imgW="164957" imgH="2410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447800"/>
                        <a:ext cx="4572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927" name="Object 3"/>
          <p:cNvGraphicFramePr>
            <a:graphicFrameLocks noChangeAspect="1"/>
          </p:cNvGraphicFramePr>
          <p:nvPr/>
        </p:nvGraphicFramePr>
        <p:xfrm>
          <a:off x="2819400" y="1489075"/>
          <a:ext cx="457200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5" name="Equation" r:id="rId6" imgW="164957" imgH="203024" progId="Equation.3">
                  <p:embed/>
                </p:oleObj>
              </mc:Choice>
              <mc:Fallback>
                <p:oleObj name="Equation" r:id="rId6" imgW="164957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489075"/>
                        <a:ext cx="457200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928" name="Object 4"/>
          <p:cNvGraphicFramePr>
            <a:graphicFrameLocks noChangeAspect="1"/>
          </p:cNvGraphicFramePr>
          <p:nvPr/>
        </p:nvGraphicFramePr>
        <p:xfrm>
          <a:off x="1951038" y="1608138"/>
          <a:ext cx="411162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" name="Equation" r:id="rId8" imgW="114102" imgH="126780" progId="Equation.3">
                  <p:embed/>
                </p:oleObj>
              </mc:Choice>
              <mc:Fallback>
                <p:oleObj name="Equation" r:id="rId8" imgW="114102" imgH="126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1038" y="1608138"/>
                        <a:ext cx="411162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929" name="Object 5"/>
          <p:cNvGraphicFramePr>
            <a:graphicFrameLocks noChangeAspect="1"/>
          </p:cNvGraphicFramePr>
          <p:nvPr/>
        </p:nvGraphicFramePr>
        <p:xfrm>
          <a:off x="4964113" y="1524000"/>
          <a:ext cx="446087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" name="Equation" r:id="rId10" imgW="152268" imgH="203024" progId="Equation.3">
                  <p:embed/>
                </p:oleObj>
              </mc:Choice>
              <mc:Fallback>
                <p:oleObj name="Equation" r:id="rId10" imgW="152268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4113" y="1524000"/>
                        <a:ext cx="446087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930" name="Object 6"/>
          <p:cNvGraphicFramePr>
            <a:graphicFrameLocks noChangeAspect="1"/>
          </p:cNvGraphicFramePr>
          <p:nvPr/>
        </p:nvGraphicFramePr>
        <p:xfrm>
          <a:off x="5878513" y="1524000"/>
          <a:ext cx="446087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" name="Equation" r:id="rId12" imgW="152268" imgH="203024" progId="Equation.3">
                  <p:embed/>
                </p:oleObj>
              </mc:Choice>
              <mc:Fallback>
                <p:oleObj name="Equation" r:id="rId12" imgW="152268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513" y="1524000"/>
                        <a:ext cx="446087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931" name="Object 7"/>
          <p:cNvGraphicFramePr>
            <a:graphicFrameLocks noChangeAspect="1"/>
          </p:cNvGraphicFramePr>
          <p:nvPr/>
        </p:nvGraphicFramePr>
        <p:xfrm>
          <a:off x="6934200" y="1462088"/>
          <a:ext cx="457200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9" name="Equation" r:id="rId14" imgW="165028" imgH="228501" progId="Equation.3">
                  <p:embed/>
                </p:oleObj>
              </mc:Choice>
              <mc:Fallback>
                <p:oleObj name="Equation" r:id="rId14" imgW="165028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1462088"/>
                        <a:ext cx="457200" cy="75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932" name="Object 8"/>
          <p:cNvGraphicFramePr>
            <a:graphicFrameLocks noChangeAspect="1"/>
          </p:cNvGraphicFramePr>
          <p:nvPr/>
        </p:nvGraphicFramePr>
        <p:xfrm>
          <a:off x="1082675" y="4572000"/>
          <a:ext cx="7527925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" name="Equation" r:id="rId16" imgW="2133600" imgH="482600" progId="Equation.3">
                  <p:embed/>
                </p:oleObj>
              </mc:Choice>
              <mc:Fallback>
                <p:oleObj name="Equation" r:id="rId16" imgW="21336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675" y="4572000"/>
                        <a:ext cx="7527925" cy="170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6681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Lossless Vs. Lossy Coding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39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274763"/>
            <a:ext cx="859472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70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 Transform Coding</a:t>
            </a:r>
          </a:p>
        </p:txBody>
      </p:sp>
      <p:sp>
        <p:nvSpPr>
          <p:cNvPr id="86019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60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363663"/>
            <a:ext cx="880586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15417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84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 Image Compression </a:t>
            </a:r>
          </a:p>
        </p:txBody>
      </p:sp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2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50988"/>
            <a:ext cx="902493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1499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 Image Compression </a:t>
            </a:r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1682750"/>
            <a:ext cx="8997950" cy="438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07539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 Coding Redundancy </a:t>
            </a: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565275"/>
            <a:ext cx="90805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0247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 Coding Redundancy </a:t>
            </a:r>
          </a:p>
        </p:txBody>
      </p:sp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1327150"/>
            <a:ext cx="8861425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1302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 Coding Redundancy </a:t>
            </a:r>
          </a:p>
        </p:txBody>
      </p:sp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778000"/>
            <a:ext cx="8842375" cy="407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0711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588</Words>
  <Application>Microsoft Office PowerPoint</Application>
  <PresentationFormat>On-screen Show (4:3)</PresentationFormat>
  <Paragraphs>261</Paragraphs>
  <Slides>46</Slides>
  <Notes>35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</dc:creator>
  <cp:lastModifiedBy>suman</cp:lastModifiedBy>
  <cp:revision>15</cp:revision>
  <dcterms:created xsi:type="dcterms:W3CDTF">2006-08-16T00:00:00Z</dcterms:created>
  <dcterms:modified xsi:type="dcterms:W3CDTF">2015-09-28T14:44:49Z</dcterms:modified>
</cp:coreProperties>
</file>